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6858000" cx="12192000"/>
  <p:notesSz cx="6858000" cy="9144000"/>
  <p:embeddedFontLst>
    <p:embeddedFont>
      <p:font typeface="Overpass Mono Light"/>
      <p:regular r:id="rId74"/>
      <p:bold r:id="rId75"/>
    </p:embeddedFont>
    <p:embeddedFont>
      <p:font typeface="Overpass Black"/>
      <p:bold r:id="rId76"/>
      <p:boldItalic r:id="rId77"/>
    </p:embeddedFont>
    <p:embeddedFont>
      <p:font typeface="Overpass"/>
      <p:regular r:id="rId78"/>
      <p:bold r:id="rId79"/>
      <p:italic r:id="rId80"/>
      <p:boldItalic r:id="rId81"/>
    </p:embeddedFont>
    <p:embeddedFont>
      <p:font typeface="Overpass Light"/>
      <p:regular r:id="rId82"/>
      <p:bold r:id="rId83"/>
      <p:italic r:id="rId84"/>
      <p:boldItalic r:id="rId85"/>
    </p:embeddedFont>
    <p:embeddedFont>
      <p:font typeface="Red Hat Display"/>
      <p:regular r:id="rId86"/>
      <p:bold r:id="rId87"/>
      <p:italic r:id="rId88"/>
      <p:boldItalic r:id="rId89"/>
    </p:embeddedFont>
    <p:embeddedFont>
      <p:font typeface="Overpass Mono"/>
      <p:regular r:id="rId90"/>
      <p:bold r:id="rId91"/>
    </p:embeddedFont>
    <p:embeddedFont>
      <p:font typeface="Helvetica Neue"/>
      <p:regular r:id="rId92"/>
      <p:bold r:id="rId93"/>
      <p:italic r:id="rId94"/>
      <p:boldItalic r:id="rId95"/>
    </p:embeddedFont>
    <p:embeddedFont>
      <p:font typeface="Overpass SemiBold"/>
      <p:regular r:id="rId96"/>
      <p:bold r:id="rId97"/>
      <p:italic r:id="rId98"/>
      <p:boldItalic r:id="rId99"/>
    </p:embeddedFont>
    <p:embeddedFont>
      <p:font typeface="Red Hat Text"/>
      <p:regular r:id="rId100"/>
      <p:bold r:id="rId101"/>
      <p:italic r:id="rId102"/>
      <p:boldItalic r:id="rId103"/>
    </p:embeddedFont>
    <p:embeddedFont>
      <p:font typeface="Open Sans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987419-AA06-4F10-AC80-82E7652CF744}">
  <a:tblStyle styleId="{6B987419-AA06-4F10-AC80-82E7652CF7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OpenSans-boldItalic.fntdata"/><Relationship Id="rId106" Type="http://schemas.openxmlformats.org/officeDocument/2006/relationships/font" Target="fonts/OpenSans-italic.fntdata"/><Relationship Id="rId105" Type="http://schemas.openxmlformats.org/officeDocument/2006/relationships/font" Target="fonts/OpenSans-bold.fntdata"/><Relationship Id="rId104" Type="http://schemas.openxmlformats.org/officeDocument/2006/relationships/font" Target="fonts/OpenSans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edHatText-boldItalic.fntdata"/><Relationship Id="rId102" Type="http://schemas.openxmlformats.org/officeDocument/2006/relationships/font" Target="fonts/RedHatText-italic.fntdata"/><Relationship Id="rId101" Type="http://schemas.openxmlformats.org/officeDocument/2006/relationships/font" Target="fonts/RedHatText-bold.fntdata"/><Relationship Id="rId100" Type="http://schemas.openxmlformats.org/officeDocument/2006/relationships/font" Target="fonts/RedHatText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HelveticaNeue-boldItalic.fntdata"/><Relationship Id="rId94" Type="http://schemas.openxmlformats.org/officeDocument/2006/relationships/font" Target="fonts/HelveticaNeue-italic.fntdata"/><Relationship Id="rId97" Type="http://schemas.openxmlformats.org/officeDocument/2006/relationships/font" Target="fonts/OverpassSemiBold-bold.fntdata"/><Relationship Id="rId96" Type="http://schemas.openxmlformats.org/officeDocument/2006/relationships/font" Target="fonts/OverpassSemiBold-regular.fntdata"/><Relationship Id="rId11" Type="http://schemas.openxmlformats.org/officeDocument/2006/relationships/slide" Target="slides/slide5.xml"/><Relationship Id="rId99" Type="http://schemas.openxmlformats.org/officeDocument/2006/relationships/font" Target="fonts/OverpassSemiBold-boldItalic.fntdata"/><Relationship Id="rId10" Type="http://schemas.openxmlformats.org/officeDocument/2006/relationships/slide" Target="slides/slide4.xml"/><Relationship Id="rId98" Type="http://schemas.openxmlformats.org/officeDocument/2006/relationships/font" Target="fonts/OverpassSemiBold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OverpassMono-bold.fntdata"/><Relationship Id="rId90" Type="http://schemas.openxmlformats.org/officeDocument/2006/relationships/font" Target="fonts/OverpassMono-regular.fntdata"/><Relationship Id="rId93" Type="http://schemas.openxmlformats.org/officeDocument/2006/relationships/font" Target="fonts/HelveticaNeue-bold.fntdata"/><Relationship Id="rId92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OverpassLight-italic.fntdata"/><Relationship Id="rId83" Type="http://schemas.openxmlformats.org/officeDocument/2006/relationships/font" Target="fonts/OverpassLight-bold.fntdata"/><Relationship Id="rId86" Type="http://schemas.openxmlformats.org/officeDocument/2006/relationships/font" Target="fonts/RedHatDisplay-regular.fntdata"/><Relationship Id="rId85" Type="http://schemas.openxmlformats.org/officeDocument/2006/relationships/font" Target="fonts/OverpassLight-boldItalic.fntdata"/><Relationship Id="rId88" Type="http://schemas.openxmlformats.org/officeDocument/2006/relationships/font" Target="fonts/RedHatDisplay-italic.fntdata"/><Relationship Id="rId87" Type="http://schemas.openxmlformats.org/officeDocument/2006/relationships/font" Target="fonts/RedHatDisplay-bold.fntdata"/><Relationship Id="rId89" Type="http://schemas.openxmlformats.org/officeDocument/2006/relationships/font" Target="fonts/RedHatDisplay-boldItalic.fntdata"/><Relationship Id="rId80" Type="http://schemas.openxmlformats.org/officeDocument/2006/relationships/font" Target="fonts/Overpass-italic.fntdata"/><Relationship Id="rId82" Type="http://schemas.openxmlformats.org/officeDocument/2006/relationships/font" Target="fonts/OverpassLight-regular.fntdata"/><Relationship Id="rId81" Type="http://schemas.openxmlformats.org/officeDocument/2006/relationships/font" Target="fonts/Overpas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font" Target="fonts/OverpassMonoLight-bold.fntdata"/><Relationship Id="rId74" Type="http://schemas.openxmlformats.org/officeDocument/2006/relationships/font" Target="fonts/OverpassMonoLight-regular.fntdata"/><Relationship Id="rId77" Type="http://schemas.openxmlformats.org/officeDocument/2006/relationships/font" Target="fonts/OverpassBlack-boldItalic.fntdata"/><Relationship Id="rId76" Type="http://schemas.openxmlformats.org/officeDocument/2006/relationships/font" Target="fonts/OverpassBlack-bold.fntdata"/><Relationship Id="rId79" Type="http://schemas.openxmlformats.org/officeDocument/2006/relationships/font" Target="fonts/Overpass-bold.fntdata"/><Relationship Id="rId78" Type="http://schemas.openxmlformats.org/officeDocument/2006/relationships/font" Target="fonts/Overpass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9d971ddef_0_0:notes"/>
          <p:cNvSpPr/>
          <p:nvPr>
            <p:ph idx="2" type="sldImg"/>
          </p:nvPr>
        </p:nvSpPr>
        <p:spPr>
          <a:xfrm>
            <a:off x="381309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9d971dd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6ff2dcfab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6ff2dcfab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ff2dcfab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6ff2dcfa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6ff2dcfab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6ff2dcfab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6ff2dcfab_0_14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6ff2dcfab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Pexels, https://pixabay.com/photos/alphabet-business-font-graffiti-1867967/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6ff2dcfab_0_1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6ff2dcfab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6ff2dcfab_0_1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6ff2dcfab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6ff2dcfab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6ff2dcfab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6ff2dcfab_0_17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6ff2dcfab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DariuszSankowski, https://pixabay.com/photos/knowledge-book-library-glasses-1052010/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ff2dcfab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ff2dcfab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6ff2dcfab_0_1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6ff2dcfab_0_1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7716335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7716335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all images used here in the full image dividers are from pixabay.com, are thus free to use without any need for credit. The only exceptions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image from the galaxy, that is taken from Nasa.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three Ansible babies, taken myself.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images carry source links in the speaker notes.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6ff2dcfab_0_1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6ff2dcfab_0_1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6ff2dcfab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6ff2dcfab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6ff2dcfab_0_21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6ff2dcfab_0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jeonsango, </a:t>
            </a:r>
            <a:r>
              <a:rPr lang="en"/>
              <a:t>https://pixabay.com/photos/wall-damme-stone-wall-pattern-1250487/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6ff2dcfab_0_2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6ff2dcfab_0_2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6ff2dcf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6ff2dcf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 of this section: when executing Ansible commands, there are some tricks that can help, especially when things do not work the way they should.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6ff2dcfab_0_25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6ff2dcfab_0_2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SpaceX-Imagery, https://pixabay.com/photos/rocket-launch-night-trajectory-693200/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6ff2dcfab_0_3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6ff2dcfab_0_3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6ff2dcfab_0_2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6ff2dcfab_0_2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6ff2dcfab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6ff2dcfab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6ff2dcfab_0_2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6ff2dcfab_0_2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7716335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7716335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 of this section: showing which environment Ansible best works in, how all the </a:t>
            </a:r>
            <a:r>
              <a:rPr lang="en"/>
              <a:t>surroundings</a:t>
            </a:r>
            <a:r>
              <a:rPr lang="en"/>
              <a:t> should be laid out, and how playbooks should be written and organized.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6ff2dcfab_0_288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6ff2dcfab_0_2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stevepb, https://pixabay.com/photos/confused-muddled-illogical-880735/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6ff2dcfab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6ff2dcfab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6ff2dcfab_0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6ff2dcfab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6ff2dcfab_0_325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6ff2dcfab_0_3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Nasa, https://www.nasa.gov/multimedia/imagegallery/image_feature_283.html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6ff2dcfab_0_3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6ff2dcfab_0_3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6ff2dcfab_0_3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6ff2dcfab_0_3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6ff2dcfab_0_36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6ff2dcfab_0_3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TheDIgitalWay, https://pixabay.com/photos/data-security-keyboard-computer-1590455/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6ff2dcfab_0_3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6ff2dcfab_0_3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6ff2dcfab_0_39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6ff2dcfab_0_3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hoffmann-tipsntrips, https://pixabay.com/photos/bobby-car-unfall-gefahr-spielzeug-2426781/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6ff2dcfab_0_3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6ff2dcfab_0_3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7716335e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7716335e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6ff2dcfab_0_4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6ff2dcfab_0_4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6ff2dcfab_0_4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6ff2dcfab_0_4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6ff2dcfa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6ff2dcfa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Red Hat corporate image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 of this section: showing how Tower helps using Ansible in more complex, enterprise environments.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6ff2dcfab_0_4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6ff2dcfab_0_4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5d4145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95d414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95d41450c_0_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95d4145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DarkWorkX, https://pixabay.com/photos/trees-road-northern-ireland-3464777/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6ff2dcfab_0_4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6ff2dcfab_0_4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6ff2dcfab_0_46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6ff2dcfab_0_4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Bru-nO, https://pixabay.com/photos/yarn-thread-sew-thread-spool-1615524/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6ff2dcfab_0_4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6ff2dcfab_0_4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6ff2dcfab_0_50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6ff2dcfab_0_5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jackmac34, https://pixabay.com/photos/diary-appointment-address-pen-2080422/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ff2dcfa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ff2dcf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6ff2dcfab_0_5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6ff2dcfab_0_5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6ff2dcfab_0_54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6ff2dcfab_0_5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150">
                <a:latin typeface="Helvetica Neue"/>
                <a:ea typeface="Helvetica Neue"/>
                <a:cs typeface="Helvetica Neue"/>
                <a:sym typeface="Helvetica Neue"/>
              </a:rPr>
              <a:t>Tumisu</a:t>
            </a:r>
            <a:r>
              <a:rPr lang="en"/>
              <a:t>, https://pixabay.com/photos/team-work-building-office-4200837/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6ff2dcfab_0_5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6ff2dcfab_0_5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6ff2dcfab_0_57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6ff2dcfab_0_5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geralt, https://pixabay.com/photos/organization-organization-chart-2478211/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6ff2dcfab_0_5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6ff2dcfab_0_5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6ff2dcfab_0_60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6ff2dcfab_0_6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geralt, https://pixabay.com/photos/questions-board-blackboard-font-2212771/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6ff2dcfab_0_6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6ff2dcfab_0_6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6ff2dcfab_0_64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6ff2dcfab_0_6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Roland Wolters (myself)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6ff2dcfab_0_6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6ff2dcfab_0_6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6ff2dcfab_0_695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6ff2dcfab_0_6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Spurce: StockSnap, https://pixabay.com/photos/lock-keys-black-and-white-steel-2597135/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6ff2dcfab_0_2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6ff2dcfa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StockSnap, https://pixabay.com/photos/paper-puzzle-tricks-toys-games-2568647/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6ff2dcfab_0_6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6ff2dcfab_0_6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6ff2dcfab_0_72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6ff2dcfab_0_7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Source, Capri23auto, https://pixabay.com/photos/mailbox-letter-boxes-post-mail-box-2438215/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6ff2dcfab_0_7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6ff2dcfab_0_7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6ff2dcfab_0_76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6ff2dcfab_0_7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Pexels, https://pixabay.com/photos/batch-dry-firewood-forestry-logs-1868104/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6ff2dcfab_0_7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6ff2dcfab_0_7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6ff2dcfab_0_799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6ff2dcfab_0_7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Bru-nO, https://pixabay.com/photos/lamp-light-lighting-light-bulb-3489395/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6ff2dcfab_0_8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6ff2dcfab_0_8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7716335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7716335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6ff2dcfa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6ff2dcfa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6ff2dcfab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6ff2dcfab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ff2dcfab_0_58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ff2dcfab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ninocare, https://pixabay.com/photos/books-door-entrance-culture-1655783/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1pPr>
            <a:lvl2pPr lvl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2pPr>
            <a:lvl3pPr lvl="2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3pPr>
            <a:lvl4pPr lvl="3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4pPr>
            <a:lvl5pPr lvl="4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5pPr>
            <a:lvl6pPr lvl="5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6pPr>
            <a:lvl7pPr lvl="6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7pPr>
            <a:lvl8pPr lvl="7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8pPr>
            <a:lvl9pPr lvl="8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105" name="Google Shape;105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1" name="Google Shape;111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9" name="Google Shape;119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3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122" name="Google Shape;12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25" name="Google Shape;125;p1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27" name="Google Shape;127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">
    <p:bg>
      <p:bgPr>
        <a:solidFill>
          <a:srgbClr val="14141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133" name="Google Shape;133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35" name="Google Shape;135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5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NUM">
  <p:cSld name="CUSTOM_2_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 1">
  <p:cSld name="CUSTOM_4_1_2">
    <p:bg>
      <p:bgPr>
        <a:solidFill>
          <a:srgbClr val="14141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142" name="Google Shape;142;p1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4" name="Google Shape;144;p1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7" name="Google Shape;147;p17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48" name="Google Shape;14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26" cy="229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8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98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98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98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28" name="Google Shape;28;p3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37;p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5" name="Google Shape;45;p5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47" name="Google Shape;47;p5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" name="Google Shape;4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1275" y="1882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1275" y="3404473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1275" y="2705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21275" y="4214033"/>
            <a:ext cx="580517" cy="580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6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6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6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7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7"/>
          <p:cNvSpPr txBox="1"/>
          <p:nvPr/>
        </p:nvSpPr>
        <p:spPr>
          <a:xfrm>
            <a:off x="5903450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5903450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8815525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8815525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3" name="Google Shape;73;p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8586459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8586459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79" name="Google Shape;79;p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87" name="Google Shape;87;p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92" name="Google Shape;9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95" name="Google Shape;95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" name="Google Shape;97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2" name="Google Shape;102;p10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  <a:defRPr sz="21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302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302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302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302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302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302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302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302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redhat.highspot.com/items/5966647572ad8e20778bc270?lfrm=srp.10" TargetMode="External"/><Relationship Id="rId4" Type="http://schemas.openxmlformats.org/officeDocument/2006/relationships/hyperlink" Target="https://redhat-partner.highspot.com/items/5cc1a48666bbaa56fcbdb950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noFill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81993" y="6169556"/>
            <a:ext cx="7320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952729" y="999742"/>
            <a:ext cx="606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use this deck</a:t>
            </a:r>
            <a:endParaRPr sz="3700">
              <a:solidFill>
                <a:srgbClr val="14141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aphicFrame>
        <p:nvGraphicFramePr>
          <p:cNvPr id="155" name="Google Shape;155;p18"/>
          <p:cNvGraphicFramePr/>
          <p:nvPr/>
        </p:nvGraphicFramePr>
        <p:xfrm>
          <a:off x="952726" y="20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{6B987419-AA06-4F10-AC80-82E7652CF744}</a:tableStyleId>
              </a:tblPr>
              <a:tblGrid>
                <a:gridCol w="2771125"/>
                <a:gridCol w="751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E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Name</a:t>
                      </a:r>
                      <a:endParaRPr b="1">
                        <a:solidFill>
                          <a:srgbClr val="EE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MBU | Red Hat Ansible Automation Best Practices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E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Purpose</a:t>
                      </a:r>
                      <a:endParaRPr b="1">
                        <a:solidFill>
                          <a:srgbClr val="EE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To provide to customers and partners an best practices of using Red Hat Ansible Automation Platform in real life situations. Best practices are grouped in three parts: how to create content, how to launch automation, and how to use it in groups and larger environments.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**Note: Deck does NOT contain speaker notes. 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E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Last Updated</a:t>
                      </a:r>
                      <a:endParaRPr b="1">
                        <a:solidFill>
                          <a:srgbClr val="EE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July</a:t>
                      </a: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2020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E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What this deck is for?</a:t>
                      </a:r>
                      <a:endParaRPr b="1">
                        <a:solidFill>
                          <a:srgbClr val="EE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Support during technical deep dives, showing best practices for real life applications.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E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What this deck is not for?</a:t>
                      </a:r>
                      <a:endParaRPr b="1">
                        <a:solidFill>
                          <a:srgbClr val="EE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This is not to replace a sales or technical introduction deck.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E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Owner</a:t>
                      </a:r>
                      <a:endParaRPr b="1">
                        <a:solidFill>
                          <a:srgbClr val="EE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Roland Wolters; Ansible MBU, ansible-pmm-tmm@redhat.com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E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List of all official</a:t>
                      </a:r>
                      <a:endParaRPr b="1">
                        <a:solidFill>
                          <a:srgbClr val="EE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E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Red Hat Ansible content</a:t>
                      </a:r>
                      <a:endParaRPr b="1">
                        <a:solidFill>
                          <a:srgbClr val="EE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Red Hat Ansible Automation Platform One Stop (</a:t>
                      </a:r>
                      <a:r>
                        <a:rPr lang="en" u="sng">
                          <a:solidFill>
                            <a:srgbClr val="3C8FF7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Red Hat Internal</a:t>
                      </a: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| </a:t>
                      </a:r>
                      <a:r>
                        <a:rPr lang="en" u="sng">
                          <a:solidFill>
                            <a:srgbClr val="3C8FF7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Red Hat Partners</a:t>
                      </a:r>
                      <a:r>
                        <a:rPr lang="en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)</a:t>
                      </a: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Give inventory nodes human-meaningful names rather than IPs or DNS hostnames.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8" name="Google Shape;218;p2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READABLE INVENTORY NAMES</a:t>
            </a:r>
            <a:endParaRPr/>
          </a:p>
        </p:txBody>
      </p:sp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1752600" y="2359125"/>
            <a:ext cx="40020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10.1.2.75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10.1.5.45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10.1.4.5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10.1.0.40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w14301.acme.com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w17802.acme.com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w19203.acme.com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w19304.acme.com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5034299" y="2359125"/>
            <a:ext cx="54051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db1 ansible_host=10.1.2.75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db2 ansible_host=10.1.5.45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db3 ansible_host=10.1.4.5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db4 ansible_host=10.1.0.40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web1 ansible_host=w14301.acme.com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web2 ansible_host=w17802.acme.com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web3 ansible_host=w19203.acme.com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web4 ansible_host=w19203.acme.com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3939900" y="3627775"/>
            <a:ext cx="1094400" cy="54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0000"/>
          </a:solidFill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Group hosts for easier inventory selection and less conditional tasks -- the more the better.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ADVANTAGE OF GROUPING</a:t>
            </a:r>
            <a:endParaRPr/>
          </a:p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1817603" y="2242975"/>
            <a:ext cx="2293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[db]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db[1:4]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[web]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web[1:4]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6841703" y="2242975"/>
            <a:ext cx="2293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[dev]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db1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web1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[testing]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db3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web3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[prod]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db2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web2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db4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web4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4329653" y="2242975"/>
            <a:ext cx="2293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[east]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db1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web1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db3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web3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[west]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db2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web2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db4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web4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dynamic sources where possible. Either as a single source of truth - or let Ansible unify multiple sources.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8" name="Google Shape;238;p2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ALL INVENTORY SOURCES</a:t>
            </a:r>
            <a:endParaRPr/>
          </a:p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2087850" y="2344950"/>
            <a:ext cx="8044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Stay in sync automatically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Reduce human error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No lag when changes occur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Let others manage the inventory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/>
        </p:nvSpPr>
        <p:spPr>
          <a:xfrm>
            <a:off x="2438000" y="1596100"/>
            <a:ext cx="5051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5303600" y="0"/>
            <a:ext cx="68883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JUST WORDS, RIGHT?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Proper variable names can make plays more readable and avoid variable name conflicts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52" name="Google Shape;252;p3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VARIABLES WITH THEIR NAMES</a:t>
            </a:r>
            <a:endParaRPr/>
          </a:p>
        </p:txBody>
      </p:sp>
      <p:sp>
        <p:nvSpPr>
          <p:cNvPr id="253" name="Google Shape;253;p3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1"/>
          <p:cNvSpPr txBox="1"/>
          <p:nvPr/>
        </p:nvSpPr>
        <p:spPr>
          <a:xfrm>
            <a:off x="2224865" y="2541925"/>
            <a:ext cx="35274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a: 25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data: ab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data2: abc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id: 123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6439750" y="2541925"/>
            <a:ext cx="39996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apache_max_keepalive: 25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apache_port: 80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tomcat_port: 8080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Avoid collisions and confusion by adding the role name to a variable as a prefix.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1" name="Google Shape;261;p3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 ROLE VARIABLES</a:t>
            </a:r>
            <a:endParaRPr/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2437055" y="243511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apache_max_keepalive: 25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apache_port: 80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tomcat_port: 8080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Know where your variables are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VARIABLES APPROPRIATELY</a:t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2087850" y="2344950"/>
            <a:ext cx="8044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Find the appropriate place for your variables based on what, where and when they are set or modified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Separate logic (tasks) from variables and reduce repetitive patterns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Do not use every possibility to store variables - settle to a defined scheme and as few places as possible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0" y="4639233"/>
            <a:ext cx="121920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YOUR PLAYBOOK READABLE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rPr>
              <a:t>NO!</a:t>
            </a:r>
            <a:endParaRPr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2" name="Google Shape;282;p3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NATIVE YAML SYNTAX</a:t>
            </a:r>
            <a:endParaRPr/>
          </a:p>
        </p:txBody>
      </p: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5"/>
          <p:cNvSpPr txBox="1"/>
          <p:nvPr/>
        </p:nvSpPr>
        <p:spPr>
          <a:xfrm>
            <a:off x="1752600" y="2014800"/>
            <a:ext cx="189810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install telegraf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yum: name=telegraf-{{ telegraf_version }} state=present update_cache=yes enablerepo=telegraf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notify: restart telegraf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start telegraf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service: name=telegraf state=started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Yes!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0" name="Google Shape;290;p3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KEY:VALUE PAIRS</a:t>
            </a:r>
            <a:endParaRPr/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2615250" y="2097325"/>
            <a:ext cx="69615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install telegraf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yum: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name: “telegraf-{{ telegraf_version }}”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state: present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update_cache: yes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enablerepo: telegraf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notify: restart telegraf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start telegraf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service: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name: telegraf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state: started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9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write, how to execute, and how to use in real life</a:t>
            </a:r>
            <a:endParaRPr/>
          </a:p>
        </p:txBody>
      </p:sp>
      <p:sp>
        <p:nvSpPr>
          <p:cNvPr id="162" name="Google Shape;162;p19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Ansible </a:t>
            </a:r>
            <a:r>
              <a:rPr lang="en"/>
              <a:t>Best Practices</a:t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00" y="930350"/>
            <a:ext cx="1742549" cy="8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Exhibit A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8" name="Google Shape;298;p3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OMIT THE TASK NAME</a:t>
            </a:r>
            <a:endParaRPr/>
          </a:p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7"/>
          <p:cNvSpPr txBox="1"/>
          <p:nvPr/>
        </p:nvSpPr>
        <p:spPr>
          <a:xfrm>
            <a:off x="813675" y="1923150"/>
            <a:ext cx="53772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hosts: web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tasks: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- yum: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name: httpd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state: latest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- service: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name: httpd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state: started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enabled: yes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6191000" y="1923150"/>
            <a:ext cx="49332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PLAY [web] ********************************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TASK [setup] ********************************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ok: [web1]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TASK [yum] ********************************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ok: [web1]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TASK [service] ********************************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ok: [web1]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Exhibit B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07" name="Google Shape;307;p3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TASK NAMES</a:t>
            </a:r>
            <a:endParaRPr/>
          </a:p>
        </p:txBody>
      </p:sp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38"/>
          <p:cNvSpPr txBox="1"/>
          <p:nvPr/>
        </p:nvSpPr>
        <p:spPr>
          <a:xfrm>
            <a:off x="813675" y="1923150"/>
            <a:ext cx="53772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hosts: web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name: installs and starts apache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tasks: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- name: install apache packages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yum: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name: httpd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state: latest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- name: starts apache service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service: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name: httpd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state: started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 enabled: yes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6191000" y="1923150"/>
            <a:ext cx="49332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PLAY [install and starts apache] ********************************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TASK [setup] ********************************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ok: [web1]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TASK [install apache packages] ********************************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ok: [web1]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TASK [starts apache service] ********************************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ok: [web1]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/>
        </p:nvSpPr>
        <p:spPr>
          <a:xfrm>
            <a:off x="0" y="0"/>
            <a:ext cx="121920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POWERFUL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BLOCKS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Blocks can help in organizing code, but also enable rollbacks or output data for critical changes.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BLOCK SYNTAX</a:t>
            </a:r>
            <a:endParaRPr/>
          </a:p>
        </p:txBody>
      </p:sp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0"/>
          <p:cNvSpPr txBox="1"/>
          <p:nvPr/>
        </p:nvSpPr>
        <p:spPr>
          <a:xfrm>
            <a:off x="2437050" y="2284826"/>
            <a:ext cx="7317900" cy="3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block: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copy: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src: critical.conf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dest: /etc/critical/crit.conf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service: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name: critical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state: restarted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rescue: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command: shutdown -h now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 THE ANSIBLE COMMANDS</a:t>
            </a:r>
            <a:endParaRPr/>
          </a:p>
        </p:txBody>
      </p:sp>
      <p:sp>
        <p:nvSpPr>
          <p:cNvPr id="330" name="Google Shape;330;p41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Run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19670" l="0" r="0" t="19676"/>
          <a:stretch/>
        </p:blipFill>
        <p:spPr>
          <a:xfrm>
            <a:off x="0" y="3550575"/>
            <a:ext cx="5343775" cy="21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/>
        </p:nvSpPr>
        <p:spPr>
          <a:xfrm>
            <a:off x="5807600" y="463920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PROPER</a:t>
            </a:r>
            <a:b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LAUNCHING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Don’t just start services -- use smoke tests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42" name="Google Shape;342;p4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IMMEDIATELY WHAT WAS DONE</a:t>
            </a:r>
            <a:endParaRPr/>
          </a:p>
        </p:txBody>
      </p:sp>
      <p:sp>
        <p:nvSpPr>
          <p:cNvPr id="343" name="Google Shape;343;p4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check for proper response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uri: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url: http://localhost/myapp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return_content: yes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register: result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until: '"Hello World" in result.content'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retries: 10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delay: 1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Ansible provides multiple switches for command line interaction and troubleshooting.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50" name="Google Shape;350;p4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TROUBLESHOOT ON EXECUTION</a:t>
            </a:r>
            <a:endParaRPr/>
          </a:p>
        </p:txBody>
      </p:sp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4"/>
          <p:cNvSpPr txBox="1"/>
          <p:nvPr/>
        </p:nvSpPr>
        <p:spPr>
          <a:xfrm>
            <a:off x="2437055" y="2577593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-vvvv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--step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--check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--diff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--start-at-task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Ansible has switches to show you what will be done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58" name="Google Shape;358;p4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WHAT YOUR ARE RUNNING</a:t>
            </a:r>
            <a:endParaRPr/>
          </a:p>
        </p:txBody>
      </p:sp>
      <p:sp>
        <p:nvSpPr>
          <p:cNvPr id="359" name="Google Shape;359;p4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2437055" y="2188143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Use the power of included options: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--list-tasks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--list-tags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--list-hosts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--syntax-check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If there is a need to launch something without an inventory - just do it!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6" name="Google Shape;366;p4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QUICKLY LAUNCH WITHOUT INVENTORY</a:t>
            </a:r>
            <a:endParaRPr/>
          </a:p>
        </p:txBody>
      </p:sp>
      <p:sp>
        <p:nvSpPr>
          <p:cNvPr id="367" name="Google Shape;367;p4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6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For single tasks - note the comma: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Overpass Mono Light"/>
                <a:ea typeface="Overpass Mono Light"/>
                <a:cs typeface="Overpass Mono Light"/>
                <a:sym typeface="Overpass Mono Light"/>
              </a:rPr>
              <a:t>ansible all -i neon.qxyz.de, -m service -a "name=redhat state=present"</a:t>
            </a:r>
            <a:endParaRPr sz="1800">
              <a:solidFill>
                <a:srgbClr val="141414"/>
              </a:solidFill>
              <a:highlight>
                <a:srgbClr val="000000"/>
              </a:highlight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For playbooks - again, note the comma:</a:t>
            </a:r>
            <a:br>
              <a:rPr lang="en" sz="1800">
                <a:solidFill>
                  <a:srgbClr val="141414"/>
                </a:solidFill>
                <a:latin typeface="Overpass Light"/>
                <a:ea typeface="Overpass Light"/>
                <a:cs typeface="Overpass Light"/>
                <a:sym typeface="Overpass Light"/>
              </a:rPr>
            </a:b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Overpass Mono Light"/>
                <a:ea typeface="Overpass Mono Light"/>
                <a:cs typeface="Overpass Mono Light"/>
                <a:sym typeface="Overpass Mono Light"/>
              </a:rPr>
              <a:t>ansible-playbook -i neon.qxyz.de, site.yml</a:t>
            </a:r>
            <a:endParaRPr sz="1800">
              <a:solidFill>
                <a:srgbClr val="FFFFFF"/>
              </a:solidFill>
              <a:highlight>
                <a:srgbClr val="000000"/>
              </a:highlight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TIPS TO USE ANSIBLE</a:t>
            </a:r>
            <a:endParaRPr/>
          </a:p>
        </p:txBody>
      </p:sp>
      <p:sp>
        <p:nvSpPr>
          <p:cNvPr id="170" name="Google Shape;170;p2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Create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3550570"/>
            <a:ext cx="5343777" cy="21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/>
        </p:nvSpPr>
        <p:spPr>
          <a:xfrm>
            <a:off x="0" y="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RIGHT TOOLS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Try to avoid the command module - always seek out a module first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9" name="Google Shape;379;p4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NATIVE MODULES WHERE POSSIBLE</a:t>
            </a:r>
            <a:endParaRPr/>
          </a:p>
        </p:txBody>
      </p:sp>
      <p:sp>
        <p:nvSpPr>
          <p:cNvPr id="380" name="Google Shape;380;p4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48"/>
          <p:cNvSpPr txBox="1"/>
          <p:nvPr/>
        </p:nvSpPr>
        <p:spPr>
          <a:xfrm>
            <a:off x="813675" y="2082900"/>
            <a:ext cx="56220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add user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command: useradd appuser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install apache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command: yum install httpd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start apache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shell: |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service httpd start &amp;&amp; chkconfig httpd on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6435675" y="2082900"/>
            <a:ext cx="5148900" cy="4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- name: add user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user: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name: appuser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state: present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- name: install apache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yum: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name: httpd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state: latest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- name: start apache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service: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name: httpd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state: started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   enabled: yes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If managed files are not marked, they might be overwritten accidentally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8" name="Google Shape;388;p4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MANAGED FILES</a:t>
            </a:r>
            <a:endParaRPr/>
          </a:p>
        </p:txBody>
      </p:sp>
      <p:sp>
        <p:nvSpPr>
          <p:cNvPr id="389" name="Google Shape;389;p4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49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9"/>
          <p:cNvSpPr txBox="1"/>
          <p:nvPr/>
        </p:nvSpPr>
        <p:spPr>
          <a:xfrm>
            <a:off x="2437055" y="2644093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Label template output files as being generated by Ansible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Use the ansible_managed** variable with the comment filter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{{ ansible_managed | comment }}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/>
        </p:nvSpPr>
        <p:spPr>
          <a:xfrm>
            <a:off x="0" y="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COLLECTIONS</a:t>
            </a: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GALAXIES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Roles</a:t>
            </a: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enable you to encapsulate your operations.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2" name="Google Shape;402;p5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ROLES WHERE POSSIBLE</a:t>
            </a:r>
            <a:endParaRPr/>
          </a:p>
        </p:txBody>
      </p:sp>
      <p:sp>
        <p:nvSpPr>
          <p:cNvPr id="403" name="Google Shape;403;p5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51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Like playbooks -- keep </a:t>
            </a: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roles</a:t>
            </a: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 purpose and function focused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Store roles each in a dedicated Git repository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Include roles via roles/requirements.yml file, import via ansible-galaxy tool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Limit role dependencies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Get collections from Galaxy, but be careful and adopt them to your needs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1" name="Google Shape;411;p5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GALAXY - WITH CARE</a:t>
            </a:r>
            <a:endParaRPr/>
          </a:p>
        </p:txBody>
      </p:sp>
      <p:sp>
        <p:nvSpPr>
          <p:cNvPr id="412" name="Google Shape;412;p5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52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2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Collections can contain roles, and other other code like modules as well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Galaxy provides thousands of roles and collections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Quality varies drastically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Take them with a grain of salt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Pick trusted or well known authors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/>
        </p:nvSpPr>
        <p:spPr>
          <a:xfrm>
            <a:off x="0" y="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ACCESS RIGHTS</a:t>
            </a:r>
            <a:endParaRPr b="1" sz="64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Root access is harder to track than sudo - use sudo wherever possible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5" name="Google Shape;425;p5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BECOME, DON’T BE A ROOT</a:t>
            </a:r>
            <a:endParaRPr/>
          </a:p>
        </p:txBody>
      </p:sp>
      <p:sp>
        <p:nvSpPr>
          <p:cNvPr id="426" name="Google Shape;426;p5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54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4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Don’t run as root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But login and security reasons often request non-root access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Use become method - so Ansible scripts are executed via sudo (sudo is easy to track)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Best: create an Ansible only user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Don’t try to limit sudo rights to certain commands - Ansible does not work that way!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"/>
          <p:cNvSpPr txBox="1"/>
          <p:nvPr/>
        </p:nvSpPr>
        <p:spPr>
          <a:xfrm>
            <a:off x="5807600" y="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DEBUG YOUR PROBLEM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Check logging on target machine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9" name="Google Shape;439;p5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A LOOK AT THE NODE LEVEL</a:t>
            </a:r>
            <a:endParaRPr/>
          </a:p>
        </p:txBody>
      </p:sp>
      <p:sp>
        <p:nvSpPr>
          <p:cNvPr id="440" name="Google Shape;440;p5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56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6"/>
          <p:cNvSpPr txBox="1"/>
          <p:nvPr/>
        </p:nvSpPr>
        <p:spPr>
          <a:xfrm>
            <a:off x="1752750" y="2672575"/>
            <a:ext cx="8686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ansible-node sshd[2395]: pam_unix(sshd:session): session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opened for user bob by (uid=0)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ansible-node ansible-yum[2399]: Invoked with name=['httpd']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list=None install_repoquery=True conf_file=None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disable_gpg_check=False state=absent disablerepo=None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update_cache=False enablerepo=None exclude=None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Treat your Ansible content like code</a:t>
            </a:r>
            <a:endParaRPr sz="30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IS CODE</a:t>
            </a:r>
            <a:endParaRPr/>
          </a:p>
        </p:txBody>
      </p: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2087850" y="2344950"/>
            <a:ext cx="8044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Version control your Ansible content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Iterate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○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Start with a basic playbook and static inventory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○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Refactor and modularize later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keep the code executed on the target machine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8" name="Google Shape;448;p5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WORST CASE, DEBUG ACTUAL CODE</a:t>
            </a:r>
            <a:endParaRPr/>
          </a:p>
        </p:txBody>
      </p:sp>
      <p:sp>
        <p:nvSpPr>
          <p:cNvPr id="449" name="Google Shape;449;p5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57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1752600" y="2406625"/>
            <a:ext cx="8686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Look into the logging of your target machine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$ ANSIBLE_KEEP_REMOTE_FILES=1 ansible target-node -m yum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-a "name=httpd state=absent"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Execute with: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$ /bin/sh -c 'sudo -u $SUDO_USER /bin/sh -c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"/usr/bin/python /home/bob/.ansible/tmp/..."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Debugging tasks can clutter the output, apply some housekeeping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57" name="Google Shape;457;p5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DEBUG MODULE</a:t>
            </a:r>
            <a:endParaRPr/>
          </a:p>
        </p:txBody>
      </p:sp>
      <p:sp>
        <p:nvSpPr>
          <p:cNvPr id="458" name="Google Shape;458;p5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58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8"/>
          <p:cNvSpPr txBox="1"/>
          <p:nvPr/>
        </p:nvSpPr>
        <p:spPr>
          <a:xfrm>
            <a:off x="1752750" y="2672575"/>
            <a:ext cx="8686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Output debug message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debug: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msg: "This always displays"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- name: Output debug message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debug: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msg: "This only displays with ansible-playbook -vv+"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verbosity: 2</a:t>
            </a:r>
            <a:endParaRPr sz="1800">
              <a:solidFill>
                <a:srgbClr val="141414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5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TOWER TO ADOPT ANSIBLE IN YOUR DATA CENTER</a:t>
            </a:r>
            <a:endParaRPr/>
          </a:p>
        </p:txBody>
      </p:sp>
      <p:sp>
        <p:nvSpPr>
          <p:cNvPr id="467" name="Google Shape;467;p5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Scale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68" name="Google Shape;468;p59"/>
          <p:cNvPicPr preferRelativeResize="0"/>
          <p:nvPr/>
        </p:nvPicPr>
        <p:blipFill rotWithShape="1">
          <a:blip r:embed="rId3">
            <a:alphaModFix/>
          </a:blip>
          <a:srcRect b="19678" l="0" r="0" t="19678"/>
          <a:stretch/>
        </p:blipFill>
        <p:spPr>
          <a:xfrm>
            <a:off x="0" y="3550575"/>
            <a:ext cx="5343775" cy="21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0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Simple: Use Tower.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74" name="Google Shape;474;p6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FUNCTIONS</a:t>
            </a:r>
            <a:endParaRPr/>
          </a:p>
        </p:txBody>
      </p:sp>
      <p:sp>
        <p:nvSpPr>
          <p:cNvPr id="475" name="Google Shape;475;p6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60"/>
          <p:cNvSpPr txBox="1"/>
          <p:nvPr/>
        </p:nvSpPr>
        <p:spPr>
          <a:xfrm>
            <a:off x="6378051" y="1844700"/>
            <a:ext cx="54864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Tower was developed with Ansible in mind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Extends the limits of Ansible to meet enterprise needs: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Scalability, API, RBAC, audits, etc.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477" name="Google Shape;477;p60"/>
          <p:cNvPicPr preferRelativeResize="0"/>
          <p:nvPr/>
        </p:nvPicPr>
        <p:blipFill rotWithShape="1">
          <a:blip r:embed="rId3">
            <a:alphaModFix/>
          </a:blip>
          <a:srcRect b="0" l="24627" r="25397" t="0"/>
          <a:stretch/>
        </p:blipFill>
        <p:spPr>
          <a:xfrm>
            <a:off x="1" y="1579900"/>
            <a:ext cx="6092724" cy="36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schirmfoto von »2017-09-26 23-38-10«.png" id="482" name="Google Shape;4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12" y="2360663"/>
            <a:ext cx="4919426" cy="3283425"/>
          </a:xfrm>
          <a:prstGeom prst="rect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61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Tower has inbuilt help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4" name="Google Shape;484;p6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FUNCTIONS</a:t>
            </a:r>
            <a:endParaRPr/>
          </a:p>
        </p:txBody>
      </p:sp>
      <p:sp>
        <p:nvSpPr>
          <p:cNvPr id="485" name="Google Shape;485;p6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61"/>
          <p:cNvSpPr txBox="1"/>
          <p:nvPr/>
        </p:nvSpPr>
        <p:spPr>
          <a:xfrm>
            <a:off x="5661851" y="2539250"/>
            <a:ext cx="54864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Tower provides in-program help via questionmark bubbles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Can include examples or links to further docs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487" name="Google Shape;48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500" y="5247716"/>
            <a:ext cx="246220" cy="36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/>
          <p:nvPr/>
        </p:nvSpPr>
        <p:spPr>
          <a:xfrm>
            <a:off x="0" y="5709167"/>
            <a:ext cx="111729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BRANCHES, ANYONE?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Tower can import a repository multiple times with different branches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8" name="Google Shape;498;p6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ADVANTAGE OF GIT BRANCHES</a:t>
            </a:r>
            <a:endParaRPr/>
          </a:p>
        </p:txBody>
      </p:sp>
      <p:sp>
        <p:nvSpPr>
          <p:cNvPr id="499" name="Google Shape;499;p6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63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3"/>
          <p:cNvSpPr txBox="1"/>
          <p:nvPr/>
        </p:nvSpPr>
        <p:spPr>
          <a:xfrm>
            <a:off x="6096000" y="2603925"/>
            <a:ext cx="56040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Use feature or staging branches in your Git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Import them all separately, address them separately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Useful for testing of new features but also to move changes through stages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02" name="Google Shape;50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75" y="1825425"/>
            <a:ext cx="5921950" cy="386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 txBox="1"/>
          <p:nvPr/>
        </p:nvSpPr>
        <p:spPr>
          <a:xfrm>
            <a:off x="0" y="5709167"/>
            <a:ext cx="111729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MANY, MANY ROLES</a:t>
            </a:r>
            <a:endParaRPr b="1" sz="64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Tower automatically imports Roles during Project update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13" name="Google Shape;513;p6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&amp; ROLES</a:t>
            </a:r>
            <a:endParaRPr/>
          </a:p>
        </p:txBody>
      </p:sp>
      <p:sp>
        <p:nvSpPr>
          <p:cNvPr id="514" name="Google Shape;514;p6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65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5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Do not copy roles into your playbook repository, just create a roles/requirements.yml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Tower will automatically import the roles during Project installation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Mix roles from various sources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Fix version in roles/requirements.yml to have auditable environment!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6"/>
          <p:cNvSpPr txBox="1"/>
          <p:nvPr/>
        </p:nvSpPr>
        <p:spPr>
          <a:xfrm>
            <a:off x="0" y="0"/>
            <a:ext cx="63144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WE TALKING TO?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 it with style</a:t>
            </a:r>
            <a:endParaRPr sz="30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5" name="Google Shape;185;p2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NEEDS TO HAVE STYLE GUIDELINES</a:t>
            </a:r>
            <a:endParaRPr/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2087850" y="2344950"/>
            <a:ext cx="8044800" cy="3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Create a style guide for consistency: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○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Tagging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○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Whitespace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○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Naming of Tasks, Plays, Variables, and Roles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○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Directory Layouts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Enforce the style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Nice example: openshift-ansible Style Guide</a:t>
            </a:r>
            <a:b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example: https://goo.gl/JfWBcW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7"/>
          <p:cNvPicPr preferRelativeResize="0"/>
          <p:nvPr/>
        </p:nvPicPr>
        <p:blipFill rotWithShape="1">
          <a:blip r:embed="rId3">
            <a:alphaModFix/>
          </a:blip>
          <a:srcRect b="0" l="0" r="15074" t="4580"/>
          <a:stretch/>
        </p:blipFill>
        <p:spPr>
          <a:xfrm>
            <a:off x="447773" y="1988050"/>
            <a:ext cx="5474266" cy="36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dynamic &amp; smart inventories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8" name="Google Shape;528;p6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FUNCTIONS</a:t>
            </a:r>
            <a:endParaRPr/>
          </a:p>
        </p:txBody>
      </p:sp>
      <p:sp>
        <p:nvSpPr>
          <p:cNvPr id="529" name="Google Shape;529;p6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67"/>
          <p:cNvSpPr txBox="1"/>
          <p:nvPr/>
        </p:nvSpPr>
        <p:spPr>
          <a:xfrm>
            <a:off x="5880826" y="2208450"/>
            <a:ext cx="54864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Combine multiple inventory types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Let Tower take care of syncing and caching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Use smart inventories to group nodes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31" name="Google Shape;5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500" y="5247716"/>
            <a:ext cx="246220" cy="36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8"/>
          <p:cNvSpPr txBox="1"/>
          <p:nvPr/>
        </p:nvSpPr>
        <p:spPr>
          <a:xfrm>
            <a:off x="0" y="4227200"/>
            <a:ext cx="83928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DOING GOOD JOBS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Tower job templates provide multiple options - use them wisely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42" name="Google Shape;542;p6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POWER OF JOB TEMPLATES</a:t>
            </a:r>
            <a:endParaRPr/>
          </a:p>
        </p:txBody>
      </p:sp>
      <p:sp>
        <p:nvSpPr>
          <p:cNvPr id="543" name="Google Shape;543;p6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9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9"/>
          <p:cNvSpPr txBox="1"/>
          <p:nvPr/>
        </p:nvSpPr>
        <p:spPr>
          <a:xfrm>
            <a:off x="5862651" y="2603925"/>
            <a:ext cx="5743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Keep jobs simple, focussed - as playbooks or roles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Add labels to them to better filter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For idempotent jobs, create “check” templates as well - and let them run over night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Combine with notifications - and get feedback when a “check” failed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46" name="Google Shape;546;p69"/>
          <p:cNvPicPr preferRelativeResize="0"/>
          <p:nvPr/>
        </p:nvPicPr>
        <p:blipFill rotWithShape="1">
          <a:blip r:embed="rId3">
            <a:alphaModFix/>
          </a:blip>
          <a:srcRect b="23512" l="0" r="15483" t="0"/>
          <a:stretch/>
        </p:blipFill>
        <p:spPr>
          <a:xfrm>
            <a:off x="447775" y="1988050"/>
            <a:ext cx="5199600" cy="36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0"/>
          <p:cNvSpPr txBox="1"/>
          <p:nvPr/>
        </p:nvSpPr>
        <p:spPr>
          <a:xfrm>
            <a:off x="0" y="4227200"/>
            <a:ext cx="83928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1+1+1 = 1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1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playbooks can be combined into one workflow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57" name="Google Shape;557;p7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WORKFLOWS FOR COMPLEX TASKS</a:t>
            </a:r>
            <a:endParaRPr/>
          </a:p>
        </p:txBody>
      </p:sp>
      <p:sp>
        <p:nvSpPr>
          <p:cNvPr id="558" name="Google Shape;558;p7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71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1"/>
          <p:cNvSpPr txBox="1"/>
          <p:nvPr/>
        </p:nvSpPr>
        <p:spPr>
          <a:xfrm>
            <a:off x="7315877" y="2603925"/>
            <a:ext cx="43104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Simple jobs, complex workflows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React to problems via workflow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Combine playbooks of different teams, different repositories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Re-sync inventories during the play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61" name="Google Shape;561;p71"/>
          <p:cNvPicPr preferRelativeResize="0"/>
          <p:nvPr/>
        </p:nvPicPr>
        <p:blipFill rotWithShape="1">
          <a:blip r:embed="rId3">
            <a:alphaModFix/>
          </a:blip>
          <a:srcRect b="1516" l="14906" r="7169" t="16930"/>
          <a:stretch/>
        </p:blipFill>
        <p:spPr>
          <a:xfrm>
            <a:off x="447775" y="1635825"/>
            <a:ext cx="6580274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/>
          <p:nvPr/>
        </p:nvSpPr>
        <p:spPr>
          <a:xfrm>
            <a:off x="0" y="4227200"/>
            <a:ext cx="121920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 ASK PROPER QUESTIONS</a:t>
            </a:r>
            <a:endParaRPr b="1" sz="64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3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surveys to get variable values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72" name="Google Shape;572;p7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FUNCTIONS</a:t>
            </a:r>
            <a:endParaRPr/>
          </a:p>
        </p:txBody>
      </p:sp>
      <p:sp>
        <p:nvSpPr>
          <p:cNvPr id="573" name="Google Shape;573;p7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3"/>
          <p:cNvSpPr txBox="1"/>
          <p:nvPr/>
        </p:nvSpPr>
        <p:spPr>
          <a:xfrm>
            <a:off x="5652601" y="2418100"/>
            <a:ext cx="54864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Use good, meaningful variable names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Provide a default choice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Multiple choice &gt; free text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If answer not required - do you really need it at all?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75" name="Google Shape;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00" y="5247716"/>
            <a:ext cx="246220" cy="36477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3"/>
          <p:cNvSpPr/>
          <p:nvPr/>
        </p:nvSpPr>
        <p:spPr>
          <a:xfrm>
            <a:off x="1930188" y="4898125"/>
            <a:ext cx="2366700" cy="688500"/>
          </a:xfrm>
          <a:prstGeom prst="rect">
            <a:avLst/>
          </a:prstGeom>
          <a:solidFill>
            <a:srgbClr val="3C8FF7">
              <a:alpha val="95750"/>
            </a:srgbClr>
          </a:solidFill>
          <a:ln>
            <a:noFill/>
          </a:ln>
        </p:spPr>
        <p:txBody>
          <a:bodyPr anchorCtr="0" anchor="ctr" bIns="9142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QUICK TIP</a:t>
            </a:r>
            <a:endParaRPr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Try right clicking on the icon and using “Replace Image” to insert your own icons.</a:t>
            </a:r>
            <a:endParaRPr sz="7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Bildschirmfoto von »2017-09-27 00-25-22«.png" id="577" name="Google Shape;57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87" y="2238025"/>
            <a:ext cx="3737650" cy="3528750"/>
          </a:xfrm>
          <a:prstGeom prst="rect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/>
          <p:cNvSpPr txBox="1"/>
          <p:nvPr/>
        </p:nvSpPr>
        <p:spPr>
          <a:xfrm>
            <a:off x="5919633" y="4227200"/>
            <a:ext cx="62724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POWERFUL TEAM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>
            <p:ph type="title"/>
          </p:nvPr>
        </p:nvSpPr>
        <p:spPr>
          <a:xfrm>
            <a:off x="813675" y="946000"/>
            <a:ext cx="106533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Tower provides tenants, teams, and users - use them for separation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88" name="Google Shape;588;p7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TOWER TEAMS, SEPARATIONS</a:t>
            </a:r>
            <a:endParaRPr/>
          </a:p>
        </p:txBody>
      </p:sp>
      <p:sp>
        <p:nvSpPr>
          <p:cNvPr id="589" name="Google Shape;589;p7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75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5"/>
          <p:cNvSpPr txBox="1"/>
          <p:nvPr/>
        </p:nvSpPr>
        <p:spPr>
          <a:xfrm>
            <a:off x="7017252" y="2304300"/>
            <a:ext cx="47085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Provide automation to others without exposing credentials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Let others only see what they really need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Use personal view instead of full Tower interface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92" name="Google Shape;592;p75"/>
          <p:cNvPicPr preferRelativeResize="0"/>
          <p:nvPr/>
        </p:nvPicPr>
        <p:blipFill rotWithShape="1">
          <a:blip r:embed="rId3">
            <a:alphaModFix/>
          </a:blip>
          <a:srcRect b="35035" l="0" r="11063" t="3947"/>
          <a:stretch/>
        </p:blipFill>
        <p:spPr>
          <a:xfrm>
            <a:off x="447775" y="2010775"/>
            <a:ext cx="6259375" cy="40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/>
        </p:nvSpPr>
        <p:spPr>
          <a:xfrm>
            <a:off x="0" y="4227200"/>
            <a:ext cx="77193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KEY TO RULE THEM ALL ...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/>
        </p:nvSpPr>
        <p:spPr>
          <a:xfrm>
            <a:off x="3948233" y="1683167"/>
            <a:ext cx="7368900" cy="47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CDCDCD"/>
                </a:highlight>
                <a:latin typeface="Open Sans"/>
                <a:ea typeface="Open Sans"/>
                <a:cs typeface="Open Sans"/>
                <a:sym typeface="Open Sans"/>
              </a:rPr>
              <a:t>CODE MUST BE ORGANIZED</a:t>
            </a:r>
            <a:endParaRPr b="1" sz="6400">
              <a:highlight>
                <a:srgbClr val="CDCDCD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highlight>
                <a:srgbClr val="CDCDCD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CDCDCD"/>
                </a:highlight>
                <a:latin typeface="Open Sans"/>
                <a:ea typeface="Open Sans"/>
                <a:cs typeface="Open Sans"/>
                <a:sym typeface="Open Sans"/>
              </a:rPr>
              <a:t>USE GIT!</a:t>
            </a:r>
            <a:endParaRPr b="1" sz="6400">
              <a:highlight>
                <a:srgbClr val="CDCDCD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Tower credentials should only be used by Tower - not by others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03" name="Google Shape;603;p7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TOWER SPECIFIC ACCESS CREDENTIALS</a:t>
            </a:r>
            <a:endParaRPr/>
          </a:p>
        </p:txBody>
      </p:sp>
      <p:sp>
        <p:nvSpPr>
          <p:cNvPr id="604" name="Google Shape;604;p7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7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7"/>
          <p:cNvSpPr txBox="1"/>
          <p:nvPr/>
        </p:nvSpPr>
        <p:spPr>
          <a:xfrm>
            <a:off x="6220976" y="2603925"/>
            <a:ext cx="53454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Set up a separate user and password/key for Tower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That way, automation can easily be identified on target machines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The key/password can be ridiculously </a:t>
            </a:r>
            <a:r>
              <a:rPr lang="en" sz="1800" strike="sngStrike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complicated</a:t>
            </a: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 secure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Store key/password in a safe for emergencies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07" name="Google Shape;607;p77"/>
          <p:cNvPicPr preferRelativeResize="0"/>
          <p:nvPr/>
        </p:nvPicPr>
        <p:blipFill rotWithShape="1">
          <a:blip r:embed="rId3">
            <a:alphaModFix/>
          </a:blip>
          <a:srcRect b="0" l="0" r="4861" t="0"/>
          <a:stretch/>
        </p:blipFill>
        <p:spPr>
          <a:xfrm>
            <a:off x="447785" y="1803550"/>
            <a:ext cx="5474362" cy="35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8"/>
          <p:cNvSpPr txBox="1"/>
          <p:nvPr/>
        </p:nvSpPr>
        <p:spPr>
          <a:xfrm>
            <a:off x="0" y="0"/>
            <a:ext cx="82083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NOTIFY YOURSELF!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Tower can send notifications if a job succeeds, fails or always - as mail, IRC, web hook, and so on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18" name="Google Shape;618;p7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TOWER SEND NOTIFICATIONS TO YOU</a:t>
            </a:r>
            <a:endParaRPr/>
          </a:p>
        </p:txBody>
      </p:sp>
      <p:sp>
        <p:nvSpPr>
          <p:cNvPr id="619" name="Google Shape;619;p7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p79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9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Let Tower notify you and your team if something breaks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Send mails/web-hooks automatically to a ticket systems and monitoring if there is a serious problem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0"/>
          <p:cNvSpPr txBox="1"/>
          <p:nvPr/>
        </p:nvSpPr>
        <p:spPr>
          <a:xfrm>
            <a:off x="0" y="0"/>
            <a:ext cx="82083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LOGS, ANYONE?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Send all logs from Tower to central logging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32" name="Google Shape;632;p8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TOWER TO CENTRAL LOGGING</a:t>
            </a:r>
            <a:endParaRPr/>
          </a:p>
        </p:txBody>
      </p:sp>
      <p:sp>
        <p:nvSpPr>
          <p:cNvPr id="633" name="Google Shape;633;p8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81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1"/>
          <p:cNvSpPr txBox="1"/>
          <p:nvPr/>
        </p:nvSpPr>
        <p:spPr>
          <a:xfrm>
            <a:off x="7793627" y="2603925"/>
            <a:ext cx="3772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Splunk, Loggly, ELK, REST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Send results from Ansible runs - but also from Tower changes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36" name="Google Shape;636;p81"/>
          <p:cNvPicPr preferRelativeResize="0"/>
          <p:nvPr/>
        </p:nvPicPr>
        <p:blipFill rotWithShape="1">
          <a:blip r:embed="rId3">
            <a:alphaModFix/>
          </a:blip>
          <a:srcRect b="10446" l="0" r="3984" t="10176"/>
          <a:stretch/>
        </p:blipFill>
        <p:spPr>
          <a:xfrm>
            <a:off x="447775" y="1913788"/>
            <a:ext cx="7080001" cy="37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2"/>
          <p:cNvSpPr txBox="1"/>
          <p:nvPr/>
        </p:nvSpPr>
        <p:spPr>
          <a:xfrm>
            <a:off x="5761767" y="4227200"/>
            <a:ext cx="64305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ALWAYS KEEP THE LIGHTS ON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3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Tower can be easily set up HA - and for restricted networks, deploy isolated nodes</a:t>
            </a:r>
            <a:endParaRPr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47" name="Google Shape;647;p8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HA, DEPLOY ISOLATED NODES</a:t>
            </a:r>
            <a:endParaRPr/>
          </a:p>
        </p:txBody>
      </p:sp>
      <p:sp>
        <p:nvSpPr>
          <p:cNvPr id="648" name="Google Shape;648;p8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83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83"/>
          <p:cNvSpPr txBox="1"/>
          <p:nvPr/>
        </p:nvSpPr>
        <p:spPr>
          <a:xfrm>
            <a:off x="4678177" y="2986074"/>
            <a:ext cx="50769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Make Tower HA - it is easy! (Well, except the DB part maybe….)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800"/>
              <a:buFont typeface="Red Hat Text"/>
              <a:buChar char="●"/>
            </a:pPr>
            <a:r>
              <a:rPr lang="en" sz="1800">
                <a:solidFill>
                  <a:srgbClr val="141414"/>
                </a:solidFill>
                <a:latin typeface="Red Hat Text"/>
                <a:ea typeface="Red Hat Text"/>
                <a:cs typeface="Red Hat Text"/>
                <a:sym typeface="Red Hat Text"/>
              </a:rPr>
              <a:t>For distant or restricted networks, use isolated nodes</a:t>
            </a:r>
            <a:endParaRPr sz="1800">
              <a:solidFill>
                <a:srgbClr val="14141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51" name="Google Shape;65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49" y="2605000"/>
            <a:ext cx="905552" cy="11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75" y="2605000"/>
            <a:ext cx="905552" cy="11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23" y="2605000"/>
            <a:ext cx="905552" cy="1127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83"/>
          <p:cNvCxnSpPr>
            <a:stCxn id="652" idx="3"/>
            <a:endCxn id="651" idx="1"/>
          </p:cNvCxnSpPr>
          <p:nvPr/>
        </p:nvCxnSpPr>
        <p:spPr>
          <a:xfrm>
            <a:off x="1353326" y="3168568"/>
            <a:ext cx="124800" cy="0"/>
          </a:xfrm>
          <a:prstGeom prst="straightConnector1">
            <a:avLst/>
          </a:prstGeom>
          <a:noFill/>
          <a:ln cap="flat" cmpd="sng" w="9525">
            <a:solidFill>
              <a:srgbClr val="4C4C4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83"/>
          <p:cNvCxnSpPr>
            <a:stCxn id="653" idx="1"/>
            <a:endCxn id="653" idx="1"/>
          </p:cNvCxnSpPr>
          <p:nvPr/>
        </p:nvCxnSpPr>
        <p:spPr>
          <a:xfrm>
            <a:off x="2508523" y="316856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C4C4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6" name="Google Shape;65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49" y="4446303"/>
            <a:ext cx="2316986" cy="1664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83"/>
          <p:cNvCxnSpPr>
            <a:stCxn id="651" idx="2"/>
            <a:endCxn id="656" idx="0"/>
          </p:cNvCxnSpPr>
          <p:nvPr/>
        </p:nvCxnSpPr>
        <p:spPr>
          <a:xfrm>
            <a:off x="1930925" y="3732136"/>
            <a:ext cx="0" cy="714300"/>
          </a:xfrm>
          <a:prstGeom prst="straightConnector1">
            <a:avLst/>
          </a:prstGeom>
          <a:noFill/>
          <a:ln cap="flat" cmpd="sng" w="19050">
            <a:solidFill>
              <a:srgbClr val="4C4C4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83"/>
          <p:cNvCxnSpPr>
            <a:stCxn id="653" idx="1"/>
          </p:cNvCxnSpPr>
          <p:nvPr/>
        </p:nvCxnSpPr>
        <p:spPr>
          <a:xfrm>
            <a:off x="2508523" y="316856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C4C4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83"/>
          <p:cNvCxnSpPr>
            <a:stCxn id="653" idx="1"/>
            <a:endCxn id="651" idx="3"/>
          </p:cNvCxnSpPr>
          <p:nvPr/>
        </p:nvCxnSpPr>
        <p:spPr>
          <a:xfrm rot="10800000">
            <a:off x="2383723" y="3168568"/>
            <a:ext cx="124800" cy="0"/>
          </a:xfrm>
          <a:prstGeom prst="straightConnector1">
            <a:avLst/>
          </a:prstGeom>
          <a:noFill/>
          <a:ln cap="flat" cmpd="sng" w="9525">
            <a:solidFill>
              <a:srgbClr val="4C4C4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83"/>
          <p:cNvSpPr/>
          <p:nvPr/>
        </p:nvSpPr>
        <p:spPr>
          <a:xfrm>
            <a:off x="595308" y="2149974"/>
            <a:ext cx="610500" cy="615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35" y="2195690"/>
            <a:ext cx="519847" cy="52441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/>
          <p:nvPr/>
        </p:nvSpPr>
        <p:spPr>
          <a:xfrm>
            <a:off x="1625671" y="2149974"/>
            <a:ext cx="610500" cy="615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999" y="2195690"/>
            <a:ext cx="519847" cy="52441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3"/>
          <p:cNvSpPr/>
          <p:nvPr/>
        </p:nvSpPr>
        <p:spPr>
          <a:xfrm>
            <a:off x="2656046" y="2149974"/>
            <a:ext cx="610500" cy="615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373" y="2195690"/>
            <a:ext cx="519847" cy="52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3"/>
          <p:cNvPicPr preferRelativeResize="0"/>
          <p:nvPr/>
        </p:nvPicPr>
        <p:blipFill rotWithShape="1">
          <a:blip r:embed="rId6">
            <a:alphaModFix/>
          </a:blip>
          <a:srcRect b="19929" l="0" r="0" t="0"/>
          <a:stretch/>
        </p:blipFill>
        <p:spPr>
          <a:xfrm>
            <a:off x="995603" y="4659293"/>
            <a:ext cx="1870656" cy="106416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672" name="Google Shape;672;p84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73" name="Google Shape;673;p8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2221350" y="1913800"/>
            <a:ext cx="77493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site.yml      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master playbook, calling others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webservers.yml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playbook for webserver tier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deployonce.yml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separate playbook for single-shot tasks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inventories/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production/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different stages via inventory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  hosts   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inventory file for production servers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  group_vars/         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  host_vars/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london/    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additional, alternative grouping if useful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roles/</a:t>
            </a:r>
            <a:endParaRPr sz="12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requirements.yml      # includes roles from some other place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common/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               # base line, company wide configuration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webtier/</a:t>
            </a:r>
            <a:endParaRPr sz="1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1752600" y="946000"/>
            <a:ext cx="86868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ed Hat Display"/>
                <a:ea typeface="Red Hat Display"/>
                <a:cs typeface="Red Hat Display"/>
                <a:sym typeface="Red Hat Display"/>
              </a:rPr>
              <a:t>Use a clear structure</a:t>
            </a:r>
            <a:endParaRPr sz="3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Start with one Git repository - but when it grows, use multiple!</a:t>
            </a:r>
            <a:endParaRPr sz="30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- ONE OR MANY?</a:t>
            </a:r>
            <a:endParaRPr/>
          </a:p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5"/>
          <p:cNvSpPr txBox="1"/>
          <p:nvPr/>
        </p:nvSpPr>
        <p:spPr>
          <a:xfrm>
            <a:off x="2087850" y="2344950"/>
            <a:ext cx="80448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At the beginning: put everything in one Git repository</a:t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In the long term:</a:t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Char char="●"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One Git repository per role</a:t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"/>
              <a:buChar char="●"/>
            </a:pPr>
            <a:r>
              <a:rPr lang="en" sz="1800">
                <a:latin typeface="Red Hat Text"/>
                <a:ea typeface="Red Hat Text"/>
                <a:cs typeface="Red Hat Text"/>
                <a:sym typeface="Red Hat Text"/>
              </a:rPr>
              <a:t>Dedicated repositories for completely separated teams / tasks</a:t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New to git? Get your cheat sheet here: https://opensource.com/downloads/cheat-sheet-git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/>
        </p:nvSpPr>
        <p:spPr>
          <a:xfrm>
            <a:off x="0" y="0"/>
            <a:ext cx="57387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SO, WHAT DO</a:t>
            </a:r>
            <a:b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WE HAVE?</a:t>
            </a:r>
            <a:endParaRPr b="1" sz="64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